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16"/>
  </p:notesMasterIdLst>
  <p:sldIdLst>
    <p:sldId id="257" r:id="rId7"/>
    <p:sldId id="273" r:id="rId8"/>
    <p:sldId id="289" r:id="rId9"/>
    <p:sldId id="342" r:id="rId10"/>
    <p:sldId id="345" r:id="rId11"/>
    <p:sldId id="346" r:id="rId12"/>
    <p:sldId id="332" r:id="rId13"/>
    <p:sldId id="328" r:id="rId14"/>
    <p:sldId id="34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3D170D-9C6A-2849-A40A-72928CD690A0}" v="4" dt="2025-03-24T16:27:15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4"/>
    <p:restoredTop sz="94626"/>
  </p:normalViewPr>
  <p:slideViewPr>
    <p:cSldViewPr snapToGrid="0" showGuides="1">
      <p:cViewPr varScale="1">
        <p:scale>
          <a:sx n="121" d="100"/>
          <a:sy n="121" d="100"/>
        </p:scale>
        <p:origin x="104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bke Mentrop" userId="a5fd0953-9758-4754-b4a9-626fc4b84425" providerId="ADAL" clId="{7B3D170D-9C6A-2849-A40A-72928CD690A0}"/>
    <pc:docChg chg="modSld">
      <pc:chgData name="Lobke Mentrop" userId="a5fd0953-9758-4754-b4a9-626fc4b84425" providerId="ADAL" clId="{7B3D170D-9C6A-2849-A40A-72928CD690A0}" dt="2025-03-24T16:27:15.593" v="3" actId="20577"/>
      <pc:docMkLst>
        <pc:docMk/>
      </pc:docMkLst>
      <pc:sldChg chg="modSp">
        <pc:chgData name="Lobke Mentrop" userId="a5fd0953-9758-4754-b4a9-626fc4b84425" providerId="ADAL" clId="{7B3D170D-9C6A-2849-A40A-72928CD690A0}" dt="2025-03-24T16:27:15.593" v="3" actId="20577"/>
        <pc:sldMkLst>
          <pc:docMk/>
          <pc:sldMk cId="3503189079" sldId="332"/>
        </pc:sldMkLst>
        <pc:spChg chg="mod">
          <ac:chgData name="Lobke Mentrop" userId="a5fd0953-9758-4754-b4a9-626fc4b84425" providerId="ADAL" clId="{7B3D170D-9C6A-2849-A40A-72928CD690A0}" dt="2025-03-24T16:27:15.593" v="3" actId="20577"/>
          <ac:spMkLst>
            <pc:docMk/>
            <pc:sldMk cId="3503189079" sldId="332"/>
            <ac:spMk id="8" creationId="{1C743023-A5CA-C24D-CA81-AF2FBC600BB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24-03-2025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dirty="0" err="1"/>
              <a:t>https</a:t>
            </a:r>
            <a:r>
              <a:rPr lang="nl-NL" altLang="nl-NL" dirty="0"/>
              <a:t>://</a:t>
            </a:r>
            <a:r>
              <a:rPr lang="nl-NL" altLang="nl-NL" dirty="0" err="1"/>
              <a:t>www.nlarbeidsinspectie.nl</a:t>
            </a:r>
            <a:r>
              <a:rPr lang="nl-NL" altLang="nl-NL" dirty="0"/>
              <a:t>/publicaties/rapporten/2024/08/26/monitor-arbeidsongevallen-2023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Het ongevalstype ‘In contact met arbeidsmiddel of object’ komt vaak voor in de sector Industrie (42% van de ongevallen in die sector). Hierbij gaat het in het merendeel van de gevallen om ongevallen waarbij het slachtoffer in contact kwam met bewegende delen van een machine (69%).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7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3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949-70DF-BB55-A68B-3A687EA3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5E5781-53E6-2271-7599-EAB71D09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1CE9B6-0EF9-B3E0-9305-EC8DA4DF4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254664-9756-BCF7-B1ED-868C2F66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22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386A-E5EF-C1D1-C4AC-1AE21F91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6DA45B-A2ED-C08C-0361-B6161A8F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7AC5F0-9B29-23C7-6F3E-42AAE40A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2C1687-9B42-418E-74EC-589115BB0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16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latin typeface="Verdana"/>
              <a:ea typeface="ＭＳ Ｐゴシック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32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86CD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://www.5xbeter.n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xbeter.nl/" TargetMode="External"/><Relationship Id="rId2" Type="http://schemas.openxmlformats.org/officeDocument/2006/relationships/hyperlink" Target="mailto:info@5xbeter.nl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Toolbox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Machineveiligheid: Metaalzaag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Bedrijfsnaam en datum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DE84BC9-D223-C667-6F00-C9574FD55819}"/>
              </a:ext>
            </a:extLst>
          </p:cNvPr>
          <p:cNvSpPr/>
          <p:nvPr/>
        </p:nvSpPr>
        <p:spPr>
          <a:xfrm>
            <a:off x="843169" y="1954160"/>
            <a:ext cx="10505661" cy="38419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kleding, overdekt, persoon, industrie&#10;&#10;Automatisch gegenereerde beschrijving">
            <a:extLst>
              <a:ext uri="{FF2B5EF4-FFF2-40B4-BE49-F238E27FC236}">
                <a16:creationId xmlns:a16="http://schemas.microsoft.com/office/drawing/2014/main" id="{6D8E4D86-E202-5BC2-2F14-FDF7789B6C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67" r="8357" b="3147"/>
          <a:stretch/>
        </p:blipFill>
        <p:spPr>
          <a:xfrm>
            <a:off x="843168" y="1954160"/>
            <a:ext cx="10505661" cy="38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64FB19B8-7700-E1B5-8D14-978A76C07DAE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457" b="51404"/>
          <a:stretch/>
        </p:blipFill>
        <p:spPr>
          <a:xfrm>
            <a:off x="0" y="1444623"/>
            <a:ext cx="2218486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Metaalzaag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Machineveiligheid?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12609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Ongevallen top 3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3654560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Veilige machine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F27419-2916-DAC3-F86E-0836EEAE33BE}"/>
              </a:ext>
            </a:extLst>
          </p:cNvPr>
          <p:cNvSpPr txBox="1">
            <a:spLocks/>
          </p:cNvSpPr>
          <p:nvPr/>
        </p:nvSpPr>
        <p:spPr>
          <a:xfrm>
            <a:off x="848139" y="422730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zelf doen?</a:t>
            </a:r>
          </a:p>
        </p:txBody>
      </p:sp>
      <p:pic>
        <p:nvPicPr>
          <p:cNvPr id="12" name="Afbeelding 11" descr="Afbeelding met kleding, persoon, machine, engineering&#10;&#10;Automatisch gegenereerde beschrijving">
            <a:extLst>
              <a:ext uri="{FF2B5EF4-FFF2-40B4-BE49-F238E27FC236}">
                <a16:creationId xmlns:a16="http://schemas.microsoft.com/office/drawing/2014/main" id="{A2FE5993-676B-A000-1093-6803DB25DF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94" t="7874" r="16264"/>
          <a:stretch/>
        </p:blipFill>
        <p:spPr>
          <a:xfrm>
            <a:off x="6803665" y="1781007"/>
            <a:ext cx="4540195" cy="39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marL="0" indent="0" algn="l" eaLnBrk="1" hangingPunct="1">
              <a:buFontTx/>
              <a:buNone/>
              <a:defRPr/>
            </a:pPr>
            <a:r>
              <a:rPr lang="nl-NL" altLang="nl-NL" sz="1400" dirty="0">
                <a:solidFill>
                  <a:schemeClr val="bg1"/>
                </a:solidFill>
              </a:rPr>
              <a:t>Bron:  Monitor Arbeidsongevallen 2023 – Nederlandse Arbeidsinspectie</a:t>
            </a: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8F4CC597-5922-C51B-57A1-08FFADF2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73" b="51404"/>
          <a:stretch/>
        </p:blipFill>
        <p:spPr>
          <a:xfrm>
            <a:off x="0" y="1407753"/>
            <a:ext cx="4649915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Machineveiligheid?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EDF9F1-A8CB-6A82-8E23-89CCC4F8EA06}"/>
              </a:ext>
            </a:extLst>
          </p:cNvPr>
          <p:cNvSpPr txBox="1">
            <a:spLocks/>
          </p:cNvSpPr>
          <p:nvPr/>
        </p:nvSpPr>
        <p:spPr>
          <a:xfrm>
            <a:off x="848139" y="2590368"/>
            <a:ext cx="3921371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Groot aandeel in het aantal gemelde arbeidsongevallen.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C294845-7E48-3983-F5CD-F65B06264DC1}"/>
              </a:ext>
            </a:extLst>
          </p:cNvPr>
          <p:cNvSpPr txBox="1">
            <a:spLocks/>
          </p:cNvSpPr>
          <p:nvPr/>
        </p:nvSpPr>
        <p:spPr>
          <a:xfrm>
            <a:off x="848139" y="3491717"/>
            <a:ext cx="3855535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contact met arbeidsmiddel of object 26%.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AD2E25-9AE2-BBAF-DB73-EC0D23E9558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Metaalzaag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2" descr="Afbeelding met tekst, schermopname, diagram, Kleurrijkheid&#10;&#10;Automatisch gegenereerde beschrijving">
            <a:extLst>
              <a:ext uri="{FF2B5EF4-FFF2-40B4-BE49-F238E27FC236}">
                <a16:creationId xmlns:a16="http://schemas.microsoft.com/office/drawing/2014/main" id="{D1F964FB-BD14-7C34-6A71-9AFB9D811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/>
          <a:stretch/>
        </p:blipFill>
        <p:spPr bwMode="auto">
          <a:xfrm>
            <a:off x="5007274" y="2275028"/>
            <a:ext cx="6884372" cy="35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ndertitel 2">
            <a:extLst>
              <a:ext uri="{FF2B5EF4-FFF2-40B4-BE49-F238E27FC236}">
                <a16:creationId xmlns:a16="http://schemas.microsoft.com/office/drawing/2014/main" id="{8E2A52D8-EED6-C8EE-CE30-6AEE33E82906}"/>
              </a:ext>
            </a:extLst>
          </p:cNvPr>
          <p:cNvSpPr txBox="1">
            <a:spLocks/>
          </p:cNvSpPr>
          <p:nvPr/>
        </p:nvSpPr>
        <p:spPr>
          <a:xfrm>
            <a:off x="5001043" y="1924941"/>
            <a:ext cx="6498452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nl-NL" altLang="nl-NL" dirty="0"/>
              <a:t>Afgesloten ongevalsonderzoeken in 2023, opgesplitst naar ongevalstype.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CC25-AFE3-5748-8BB4-D875E977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1A7B7-3E7C-0112-2991-8244C1DAA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3218281"/>
            <a:ext cx="9896061" cy="473846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Afscherming ontbreekt.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E0A17A-6FA4-F8D0-CAB6-0A2ED06C2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8DA2B7F-B83F-2B07-F0B0-FE658D8607B5}"/>
              </a:ext>
            </a:extLst>
          </p:cNvPr>
          <p:cNvSpPr txBox="1">
            <a:spLocks/>
          </p:cNvSpPr>
          <p:nvPr/>
        </p:nvSpPr>
        <p:spPr>
          <a:xfrm>
            <a:off x="848139" y="3779391"/>
            <a:ext cx="4758577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Afscherming ontbreekt, maar onvoldoende effectief.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653C9B2-9789-2513-F917-67BCA52C1523}"/>
              </a:ext>
            </a:extLst>
          </p:cNvPr>
          <p:cNvSpPr txBox="1">
            <a:spLocks/>
          </p:cNvSpPr>
          <p:nvPr/>
        </p:nvSpPr>
        <p:spPr>
          <a:xfrm>
            <a:off x="843168" y="4642396"/>
            <a:ext cx="44871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Afscherming verwijderd.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C10F49C-E08B-21E2-ADAF-0AB8019B5633}"/>
              </a:ext>
            </a:extLst>
          </p:cNvPr>
          <p:cNvSpPr txBox="1">
            <a:spLocks/>
          </p:cNvSpPr>
          <p:nvPr/>
        </p:nvSpPr>
        <p:spPr>
          <a:xfrm>
            <a:off x="848139" y="5280812"/>
            <a:ext cx="56711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Verkeerde bediening.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5F959EA-437E-D80F-3275-8028C4D42CD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Metaalzaag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F526BC47-D440-27A1-D549-8954CCAB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73" b="51404"/>
          <a:stretch/>
        </p:blipFill>
        <p:spPr>
          <a:xfrm>
            <a:off x="0" y="1407753"/>
            <a:ext cx="4649915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F0F43711-B65B-BD6E-ECE2-4E00A2F3B46A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Machineveiligheid?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F69E6DCD-84B5-545E-2097-B43C33A7067A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E288A6F-8110-CA56-09A1-530C46759AD0}"/>
              </a:ext>
            </a:extLst>
          </p:cNvPr>
          <p:cNvSpPr txBox="1">
            <a:spLocks/>
          </p:cNvSpPr>
          <p:nvPr/>
        </p:nvSpPr>
        <p:spPr>
          <a:xfrm>
            <a:off x="848139" y="2631514"/>
            <a:ext cx="9896061" cy="473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  <a:buClr>
                <a:srgbClr val="E30613"/>
              </a:buClr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Oorzaak contact met bewegende delen: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82F-78E3-0AFB-C189-A74D5662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70586-CA70-3DE3-73DC-C9B1EE263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40" y="2652885"/>
            <a:ext cx="5779432" cy="1023991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Lucida Grande" charset="0"/>
              </a:rPr>
              <a:t>Kleding/haren/sieraden en handschoenen worden gegrepen door draaiende delen.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76E472-2670-85DB-3C4B-C45BA1D9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6918AB-E4E3-F5E2-6067-EECEFB7C9F19}"/>
              </a:ext>
            </a:extLst>
          </p:cNvPr>
          <p:cNvSpPr txBox="1">
            <a:spLocks/>
          </p:cNvSpPr>
          <p:nvPr/>
        </p:nvSpPr>
        <p:spPr>
          <a:xfrm>
            <a:off x="843168" y="4387699"/>
            <a:ext cx="5689306" cy="21250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algn="l">
              <a:lnSpc>
                <a:spcPct val="100000"/>
              </a:lnSpc>
            </a:pPr>
            <a:r>
              <a:rPr lang="nl-NL" altLang="nl-NL" sz="200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Ernstig en blijvend letsel:</a:t>
            </a:r>
          </a:p>
          <a:p>
            <a:pPr marL="457200" algn="l">
              <a:lnSpc>
                <a:spcPct val="100000"/>
              </a:lnSpc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Amputatie en breuken van vingers, handen, armen of inwendig letsel. Breuken en grote snijwonden van andere lichaamsdelen met functieverlies als gevolg.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FF8A202-6973-2558-6443-46C3A713743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Metaalzaag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A76A16A-95FD-4B17-81B8-3EF2B153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895" r="1" b="51404"/>
          <a:stretch/>
        </p:blipFill>
        <p:spPr>
          <a:xfrm>
            <a:off x="0" y="1407753"/>
            <a:ext cx="5137710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A4E7D4F-241E-6817-EE27-E718A200BB2C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Oorzaak ongevallen metaalzaag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15DC8FE-E5C2-8F37-DD85-A5A5A252BEF6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B6DE0CA-5844-0C8F-4E19-6EDF5122FA4D}"/>
              </a:ext>
            </a:extLst>
          </p:cNvPr>
          <p:cNvSpPr txBox="1">
            <a:spLocks/>
          </p:cNvSpPr>
          <p:nvPr/>
        </p:nvSpPr>
        <p:spPr>
          <a:xfrm>
            <a:off x="848140" y="3569247"/>
            <a:ext cx="5779432" cy="10239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Lucida Grande" charset="0"/>
              </a:rPr>
              <a:t>Het niet goed vastklemmen van het product.</a:t>
            </a:r>
          </a:p>
        </p:txBody>
      </p:sp>
    </p:spTree>
    <p:extLst>
      <p:ext uri="{BB962C8B-B14F-4D97-AF65-F5344CB8AC3E}">
        <p14:creationId xmlns:p14="http://schemas.microsoft.com/office/powerpoint/2010/main" val="2478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24228-AE4E-5929-7933-C88A0736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C7CF1-D756-7396-4974-D7775C55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496614"/>
            <a:ext cx="9298043" cy="549957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of de machine stabiel staat opgesteld.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D94DF-05F9-44C9-D67A-132FCAB0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087F3D0-EA70-34A3-D4AD-02CF1B665A1B}"/>
              </a:ext>
            </a:extLst>
          </p:cNvPr>
          <p:cNvSpPr txBox="1">
            <a:spLocks/>
          </p:cNvSpPr>
          <p:nvPr/>
        </p:nvSpPr>
        <p:spPr>
          <a:xfrm>
            <a:off x="848139" y="3020761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of het zaagblad is afgeschermd.</a:t>
            </a:r>
            <a:endParaRPr lang="nl-NL" alt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ACDA1B-D2E7-8107-A2A9-A4C66EB3EC8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Metaalzaag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9AA710-101E-331C-5A12-642D8BA1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226" b="51404"/>
          <a:stretch/>
        </p:blipFill>
        <p:spPr>
          <a:xfrm>
            <a:off x="0" y="1407753"/>
            <a:ext cx="3402212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94B4D8D-7B15-B7BA-3F9E-445B1E1A8BAD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Veilige machine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7B9D871-945A-93C3-D259-DE0C54FBFB68}"/>
              </a:ext>
            </a:extLst>
          </p:cNvPr>
          <p:cNvSpPr txBox="1">
            <a:spLocks/>
          </p:cNvSpPr>
          <p:nvPr/>
        </p:nvSpPr>
        <p:spPr>
          <a:xfrm>
            <a:off x="848139" y="3577714"/>
            <a:ext cx="10519682" cy="6726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of het opspanmechanisme werkt.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29925D9-D589-560E-F1BC-73D566C6A5A8}"/>
              </a:ext>
            </a:extLst>
          </p:cNvPr>
          <p:cNvSpPr txBox="1">
            <a:spLocks/>
          </p:cNvSpPr>
          <p:nvPr/>
        </p:nvSpPr>
        <p:spPr>
          <a:xfrm>
            <a:off x="848139" y="4099217"/>
            <a:ext cx="10761083" cy="5196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of de voedingskabels, stekkers en aansluitingen onbeschadigd zijn.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916A4D5-8527-A6E4-F608-04915A5CDCCD}"/>
              </a:ext>
            </a:extLst>
          </p:cNvPr>
          <p:cNvSpPr txBox="1">
            <a:spLocks/>
          </p:cNvSpPr>
          <p:nvPr/>
        </p:nvSpPr>
        <p:spPr>
          <a:xfrm>
            <a:off x="848139" y="4668513"/>
            <a:ext cx="9685749" cy="5196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of de noodstop onmiddellijk bereikbaar is tijdens gebruik.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E81A685-C188-EDB6-D273-308D8C7F0904}"/>
              </a:ext>
            </a:extLst>
          </p:cNvPr>
          <p:cNvSpPr txBox="1">
            <a:spLocks/>
          </p:cNvSpPr>
          <p:nvPr/>
        </p:nvSpPr>
        <p:spPr>
          <a:xfrm>
            <a:off x="848139" y="5246413"/>
            <a:ext cx="9685749" cy="5196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of er maatregelen genomen zijn tegen rondvliegende spanen en vloeistof.</a:t>
            </a:r>
          </a:p>
        </p:txBody>
      </p:sp>
    </p:spTree>
    <p:extLst>
      <p:ext uri="{BB962C8B-B14F-4D97-AF65-F5344CB8AC3E}">
        <p14:creationId xmlns:p14="http://schemas.microsoft.com/office/powerpoint/2010/main" val="33532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5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9931C-FBA2-4318-03A6-748D95F3D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C83C1F4-D49E-1417-FF99-E895592B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B0B6EF2-7512-D001-CEE1-20065BD7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234" b="51404"/>
          <a:stretch/>
        </p:blipFill>
        <p:spPr>
          <a:xfrm>
            <a:off x="0" y="1411363"/>
            <a:ext cx="4023450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6FF8EB7-FABB-F789-C0F8-E0C5AFC406E6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zelf doen?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28CBF4B-B471-5B33-F526-4F2E57AB6F5C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Voorkom dat kleding, sieraden en haren gegrepen kunnen worden door de zaagmachine.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224904-C9D8-4A74-6757-CF9EC3DDBB99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Metaalzaag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19E7C6-5866-5119-AA19-A56B37BC2C60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720237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de noodstop.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56A288-24C0-4060-E5B3-5835CCAB4E3B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273982"/>
            <a:ext cx="5247861" cy="1016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Draag gehoorbescherming bij geluidsniveaus van 80 dB en hoger.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743023-A5CA-C24D-CA81-AF2FBC600BB3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5071061"/>
            <a:ext cx="5247861" cy="4727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Waarborg de stabiliteit van de machine en het werkstuk door </a:t>
            </a:r>
            <a:r>
              <a:rPr lang="nl-NL"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gebruik van </a:t>
            </a: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bijvoorbeeld rollerbanen of rolbokken.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11F44E-A001-D133-EE5E-CB32260B8672}"/>
              </a:ext>
            </a:extLst>
          </p:cNvPr>
          <p:cNvSpPr txBox="1">
            <a:spLocks noChangeAspect="1"/>
          </p:cNvSpPr>
          <p:nvPr/>
        </p:nvSpPr>
        <p:spPr>
          <a:xfrm>
            <a:off x="6297961" y="2631737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Overbrug de beveiligingen nooit.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B3F8CE1-67FF-FAF6-1083-E5127B463218}"/>
              </a:ext>
            </a:extLst>
          </p:cNvPr>
          <p:cNvSpPr txBox="1">
            <a:spLocks noChangeAspect="1"/>
          </p:cNvSpPr>
          <p:nvPr/>
        </p:nvSpPr>
        <p:spPr>
          <a:xfrm>
            <a:off x="6297961" y="4310230"/>
            <a:ext cx="5247861" cy="3842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niet met werken als je twijfel hebt over de veiligheid van de machine, bespreek dit met je leidinggevende.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496FAC7-AF82-F748-752C-2A51BD580FA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229059"/>
            <a:ext cx="4930870" cy="11296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Ontbreken beveiligingen of zijn ze overbrugd, bespreek dit met je leidinggevende.</a:t>
            </a:r>
          </a:p>
        </p:txBody>
      </p:sp>
      <p:pic>
        <p:nvPicPr>
          <p:cNvPr id="19" name="Tijdelijke aanduiding voor inhoud 23" descr="verbodsbord_handschoenen.pdf">
            <a:extLst>
              <a:ext uri="{FF2B5EF4-FFF2-40B4-BE49-F238E27FC236}">
                <a16:creationId xmlns:a16="http://schemas.microsoft.com/office/drawing/2014/main" id="{9CE9D0BE-5B0C-8344-50D7-96B18BC8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9" r="-11539"/>
          <a:stretch>
            <a:fillRect/>
          </a:stretch>
        </p:blipFill>
        <p:spPr>
          <a:xfrm>
            <a:off x="8383893" y="1211044"/>
            <a:ext cx="1633271" cy="1326808"/>
          </a:xfrm>
          <a:prstGeom prst="rect">
            <a:avLst/>
          </a:prstGeom>
        </p:spPr>
      </p:pic>
      <p:pic>
        <p:nvPicPr>
          <p:cNvPr id="4" name="Afbeelding 26" descr="Sticker-veiligheidsbril-95mm.pdf">
            <a:extLst>
              <a:ext uri="{FF2B5EF4-FFF2-40B4-BE49-F238E27FC236}">
                <a16:creationId xmlns:a16="http://schemas.microsoft.com/office/drawing/2014/main" id="{445318E7-54BF-F6D2-58E5-E32AFEA32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64" y="923631"/>
            <a:ext cx="1730619" cy="173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61158949-D1E1-C0F9-4D73-4C4BFA3D69DE}"/>
              </a:ext>
            </a:extLst>
          </p:cNvPr>
          <p:cNvSpPr txBox="1">
            <a:spLocks noChangeAspect="1"/>
          </p:cNvSpPr>
          <p:nvPr/>
        </p:nvSpPr>
        <p:spPr>
          <a:xfrm>
            <a:off x="6383711" y="5487524"/>
            <a:ext cx="4960150" cy="6369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Geadviseerd wordt een veiligheidsbril te dragen.</a:t>
            </a:r>
          </a:p>
        </p:txBody>
      </p:sp>
    </p:spTree>
    <p:extLst>
      <p:ext uri="{BB962C8B-B14F-4D97-AF65-F5344CB8AC3E}">
        <p14:creationId xmlns:p14="http://schemas.microsoft.com/office/powerpoint/2010/main" val="35031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  <p:bldP spid="14" grpId="0"/>
      <p:bldP spid="15" grpId="0"/>
      <p:bldP spid="16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022" b="51404"/>
          <a:stretch/>
        </p:blipFill>
        <p:spPr>
          <a:xfrm>
            <a:off x="0" y="1400379"/>
            <a:ext cx="3573640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43169" y="1555380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Vragen?</a:t>
            </a:r>
            <a:endParaRPr lang="nl-NL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12CDA-29C1-6802-D87A-02DCD5DF3A4C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Metaalzaag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08DAE63-D948-C359-EA9F-10BF16160D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742" b="51404"/>
          <a:stretch/>
        </p:blipFill>
        <p:spPr>
          <a:xfrm>
            <a:off x="0" y="1400379"/>
            <a:ext cx="4683484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3169" y="1555380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Hulp nodig?</a:t>
            </a:r>
            <a:endParaRPr lang="nl-NL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848139" y="2667002"/>
            <a:ext cx="10434762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defTabSz="360000">
              <a:buClr>
                <a:srgbClr val="E30613"/>
              </a:buClr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Bespreek het met je leidinggevende of neem contact op met de preventiemedewerker.</a:t>
            </a:r>
            <a:endParaRPr lang="nl-N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486115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Raadpleeg een Verbetercoach van 5xbeter: </a:t>
            </a:r>
            <a:r>
              <a:rPr lang="nl-NL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nl-NL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bel de </a:t>
            </a:r>
            <a:r>
              <a:rPr lang="nl-NL" sz="20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GRATIS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Verbeterlijn: 0800 – 55 55 005</a:t>
            </a:r>
            <a:endParaRPr lang="nl-N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952D4-7F41-6EB3-3FA0-7DCB327FEC20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Metaalzaag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Props1.xml><?xml version="1.0" encoding="utf-8"?>
<ds:datastoreItem xmlns:ds="http://schemas.openxmlformats.org/officeDocument/2006/customXml" ds:itemID="{66B345E9-724F-4092-830D-3D6D623E0C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C20ED1-9418-4EE2-A84B-7E27B0FA4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fdb8f7-ceea-45b3-9244-f9361c6821fe"/>
    <ds:schemaRef ds:uri="cff0c8fd-28a4-4f13-a2ff-adbaff7ad4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82EA57-7FB1-4C35-9D52-9AE74D4A03C6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cff0c8fd-28a4-4f13-a2ff-adbaff7ad42a"/>
    <ds:schemaRef ds:uri="http://schemas.microsoft.com/office/2006/documentManagement/types"/>
    <ds:schemaRef ds:uri="http://www.w3.org/XML/1998/namespace"/>
    <ds:schemaRef ds:uri="12fdb8f7-ceea-45b3-9244-f9361c6821f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</TotalTime>
  <Words>491</Words>
  <Application>Microsoft Macintosh PowerPoint</Application>
  <PresentationFormat>Breedbeeld</PresentationFormat>
  <Paragraphs>61</Paragraphs>
  <Slides>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Aptos</vt:lpstr>
      <vt:lpstr>Arial</vt:lpstr>
      <vt:lpstr>Lato</vt:lpstr>
      <vt:lpstr>Verdana</vt:lpstr>
      <vt:lpstr>Kantoorthema</vt:lpstr>
      <vt:lpstr>Aangepast ontwerp</vt:lpstr>
      <vt:lpstr>1_Aangepast ontwerp</vt:lpstr>
      <vt:lpstr>Toolbox Machineveiligheid: Metaalzaag</vt:lpstr>
      <vt:lpstr>Inhoud</vt:lpstr>
      <vt:lpstr>PowerPoint-presentatie</vt:lpstr>
      <vt:lpstr>Afscherming ontbreekt.</vt:lpstr>
      <vt:lpstr>Kleding/haren/sieraden en handschoenen worden gegrepen door draaiende delen.</vt:lpstr>
      <vt:lpstr>Check of de machine stabiel staat opgesteld.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Twan Schellekens</dc:creator>
  <cp:lastModifiedBy>Lobke Mentrop</cp:lastModifiedBy>
  <cp:revision>174</cp:revision>
  <dcterms:created xsi:type="dcterms:W3CDTF">2024-07-18T10:20:34Z</dcterms:created>
  <dcterms:modified xsi:type="dcterms:W3CDTF">2025-03-24T16:27:24Z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  <property fmtid="{D5CDD505-2E9C-101B-9397-08002B2CF9AE}" pid="3" name="MediaServiceImageTags">
    <vt:lpwstr/>
  </property>
</Properties>
</file>